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3"/>
  </p:notesMasterIdLst>
  <p:handoutMasterIdLst>
    <p:handoutMasterId r:id="rId14"/>
  </p:handoutMasterIdLst>
  <p:sldIdLst>
    <p:sldId id="292" r:id="rId5"/>
    <p:sldId id="291" r:id="rId6"/>
    <p:sldId id="357" r:id="rId7"/>
    <p:sldId id="364" r:id="rId8"/>
    <p:sldId id="355" r:id="rId9"/>
    <p:sldId id="362" r:id="rId10"/>
    <p:sldId id="366" r:id="rId11"/>
    <p:sldId id="293" r:id="rId12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D9"/>
    <a:srgbClr val="C1E0DD"/>
    <a:srgbClr val="C1E0DB"/>
    <a:srgbClr val="DDEEEA"/>
    <a:srgbClr val="C0E0DB"/>
    <a:srgbClr val="DCEEEA"/>
    <a:srgbClr val="00FFCB"/>
    <a:srgbClr val="113F6F"/>
    <a:srgbClr val="00ACB6"/>
    <a:srgbClr val="013D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44" autoAdjust="0"/>
    <p:restoredTop sz="85108" autoAdjust="0"/>
  </p:normalViewPr>
  <p:slideViewPr>
    <p:cSldViewPr snapToGrid="0">
      <p:cViewPr varScale="1">
        <p:scale>
          <a:sx n="94" d="100"/>
          <a:sy n="94" d="100"/>
        </p:scale>
        <p:origin x="1008" y="192"/>
      </p:cViewPr>
      <p:guideLst/>
    </p:cSldViewPr>
  </p:slideViewPr>
  <p:notesTextViewPr>
    <p:cViewPr>
      <p:scale>
        <a:sx n="130" d="100"/>
        <a:sy n="130" d="100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11/05/25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11/05/25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 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Buongiorno a tutti, è un piacere introdurvi al tema dell’asse intestino-cervello, fondamentale non solo per la regolazione del metabolismo, ma anche per comprendere i meccanismi che connettono fame, sazietà, umore e cognizione nei pazienti con obesità e in quelli trattati con chirurgia bariatrica.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="0" i="0" u="none" strike="noStrike" dirty="0">
              <a:solidFill>
                <a:srgbClr val="000000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Diagramma concettuale dell’asse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gut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–brain (intestino–microbiota–cervello), con frecce bidirezionali che mostrano i percorsi di comunicazione: nervo vago, ormoni (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ghrelin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, GLP-1, PYY), metaboliti microbici (SCFA, LPS), segnalazione immunitaria e vie di feedback corticale. (Fonte: adattato da Gupta et al., 2020)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="0" i="0" u="none" strike="noStrike" dirty="0">
              <a:solidFill>
                <a:srgbClr val="000000"/>
              </a:solidFill>
              <a:effectLst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414446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L’asse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gut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–brain è un network complesso.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Il microbiota è parte attiva, dialoga costantemente con il cervello.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="0" i="0" u="none" strike="noStrike" dirty="0">
              <a:solidFill>
                <a:srgbClr val="000000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Questo sistema regola funzioni vitali: appetito, emozioni, stress, cognizione.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Il nervo vago è centrale in questa comunicazione, mediando gli effetti del microbiota su emozioni e comportamento alimentare.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In condizioni di disbiosi, infiammazione e segnali endocrini alterati promuovono disturbi dell’umore e comportamenti alimentari disfunzionali.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L’infiammazione cronica di basso livello può promuovere neuroinfiammazione e danno cerebrale, deficit cognitivi e demenza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="0" i="0" u="none" strike="noStrike" dirty="0">
              <a:solidFill>
                <a:srgbClr val="000000"/>
              </a:solidFill>
              <a:effectLst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2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946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Il microbiota è un vero e proprio laboratorio biochimico che produce molecole con effetti sistemici. La sua composizione può influenzare direttamente emozioni, comportamento alimentare e processi cognitivi.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3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976778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B5FF5-A6AD-7A78-27FE-D5E2EF579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9BE181A-E919-621A-3B48-4B41E25A2F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FE38D6B-802C-D892-9B1A-93C7FE3970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Il microbiota è un vero e proprio laboratorio biochimico che produce molecole con effetti sistemici. La sua composizione può influenzare direttamente emozioni, comportamento alimentare e processi cognitivi.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B6CDFD5-9B61-18E6-B07B-E25E4D396C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4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16704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La disbiosi è una condizione sistemica, legata non solo al peso corporeo ma anche alla salute mentale e cognitiva.</a:t>
            </a:r>
          </a:p>
          <a:p>
            <a:pPr algn="l"/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L’intestino comunica costantemente con il cervello modulando emozioni e pensiero.</a:t>
            </a:r>
          </a:p>
          <a:p>
            <a:pPr algn="l"/>
            <a:endParaRPr lang="it-IT" b="0" i="0" u="none" strike="noStrike" dirty="0">
              <a:solidFill>
                <a:srgbClr val="000000"/>
              </a:solidFill>
              <a:effectLst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5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417208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6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693390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11/05/25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11/05/25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11/05/25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11/05/25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11/05/25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11/05/25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11/05/25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11/05/25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11/05/25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11/05/25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11/05/25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60941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11/05/25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D945A0D-0BC2-5D67-1B64-3021BAD7B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38" y="0"/>
            <a:ext cx="5018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11/05/25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11/05/25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11/05/25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11/05/25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11/05/25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11/05/25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11/05/25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DFAB8DF2-5E8E-AAC9-5CFB-04F9609C1AF6}"/>
              </a:ext>
            </a:extLst>
          </p:cNvPr>
          <p:cNvSpPr/>
          <p:nvPr userDrawn="1"/>
        </p:nvSpPr>
        <p:spPr>
          <a:xfrm rot="16200000">
            <a:off x="6073140" y="60104"/>
            <a:ext cx="45719" cy="1219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0775C3D-C100-72AE-04FB-C04AC0D7DE43}"/>
              </a:ext>
            </a:extLst>
          </p:cNvPr>
          <p:cNvSpPr/>
          <p:nvPr userDrawn="1"/>
        </p:nvSpPr>
        <p:spPr>
          <a:xfrm>
            <a:off x="0" y="6174807"/>
            <a:ext cx="12192000" cy="683193"/>
          </a:xfrm>
          <a:prstGeom prst="rect">
            <a:avLst/>
          </a:prstGeom>
          <a:solidFill>
            <a:srgbClr val="113F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434494" y="-124691"/>
            <a:ext cx="2857500" cy="629949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5E029AD-6703-A540-841D-BE7462E7B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4807"/>
            <a:ext cx="3707476" cy="683193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D1867750-EA89-EFEA-40CB-4FA8E18FEF5A}"/>
              </a:ext>
            </a:extLst>
          </p:cNvPr>
          <p:cNvSpPr/>
          <p:nvPr userDrawn="1"/>
        </p:nvSpPr>
        <p:spPr>
          <a:xfrm rot="16200000">
            <a:off x="6073140" y="76728"/>
            <a:ext cx="45719" cy="12191999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11/05/25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1" y="758952"/>
            <a:ext cx="5397660" cy="3227514"/>
          </a:xfrm>
        </p:spPr>
        <p:txBody>
          <a:bodyPr>
            <a:normAutofit/>
          </a:bodyPr>
          <a:lstStyle/>
          <a:p>
            <a:r>
              <a:rPr lang="it-IT" sz="5000" b="1" i="0" u="none" strike="noStrike" dirty="0">
                <a:solidFill>
                  <a:srgbClr val="000000"/>
                </a:solidFill>
                <a:effectLst/>
              </a:rPr>
              <a:t>GUT–BRAIN AXIS</a:t>
            </a:r>
            <a:br>
              <a:rPr lang="it-IT" sz="5000" b="1" i="0" u="none" strike="noStrike" dirty="0">
                <a:solidFill>
                  <a:srgbClr val="000000"/>
                </a:solidFill>
                <a:effectLst/>
              </a:rPr>
            </a:br>
            <a:r>
              <a:rPr lang="it-IT" sz="1600" b="1" i="0" u="none" strike="noStrike" dirty="0">
                <a:solidFill>
                  <a:srgbClr val="000000"/>
                </a:solidFill>
                <a:effectLst/>
              </a:rPr>
              <a:t>Implicazioni per Alimentazione, Umore, Cognizione e Chirurgia Bariatrica</a:t>
            </a:r>
            <a:endParaRPr lang="it-IT" sz="5000" b="1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91" y="4508500"/>
            <a:ext cx="5397660" cy="1279652"/>
          </a:xfrm>
        </p:spPr>
        <p:txBody>
          <a:bodyPr>
            <a:normAutofit fontScale="92500" lnSpcReduction="20000"/>
          </a:bodyPr>
          <a:lstStyle/>
          <a:p>
            <a:r>
              <a:rPr lang="it-IT" sz="2800" b="1" dirty="0">
                <a:solidFill>
                  <a:srgbClr val="00ACB6"/>
                </a:solidFill>
              </a:rPr>
              <a:t>Sami Schiff </a:t>
            </a:r>
            <a:r>
              <a:rPr lang="it-IT" sz="2800" b="1" dirty="0" err="1">
                <a:solidFill>
                  <a:srgbClr val="00ACB6"/>
                </a:solidFill>
              </a:rPr>
              <a:t>psyD</a:t>
            </a:r>
            <a:r>
              <a:rPr lang="it-IT" sz="2800" b="1" dirty="0">
                <a:solidFill>
                  <a:srgbClr val="00ACB6"/>
                </a:solidFill>
              </a:rPr>
              <a:t>, </a:t>
            </a:r>
            <a:r>
              <a:rPr lang="it-IT" sz="2800" b="1" dirty="0" err="1">
                <a:solidFill>
                  <a:srgbClr val="00ACB6"/>
                </a:solidFill>
              </a:rPr>
              <a:t>phd</a:t>
            </a:r>
            <a:endParaRPr lang="it-IT" sz="2800" b="1" dirty="0">
              <a:solidFill>
                <a:srgbClr val="00ACB6"/>
              </a:solidFill>
            </a:endParaRPr>
          </a:p>
          <a:p>
            <a:r>
              <a:rPr lang="it-IT" sz="2100" b="1" dirty="0">
                <a:solidFill>
                  <a:srgbClr val="00ACB6"/>
                </a:solidFill>
              </a:rPr>
              <a:t>Dipartimento di medicina – DIMED</a:t>
            </a:r>
          </a:p>
          <a:p>
            <a:r>
              <a:rPr lang="it-IT" sz="2100" b="1" dirty="0">
                <a:solidFill>
                  <a:srgbClr val="00ACB6"/>
                </a:solidFill>
              </a:rPr>
              <a:t>Università degli studi di </a:t>
            </a:r>
            <a:r>
              <a:rPr lang="it-IT" sz="2100" b="1" dirty="0" err="1">
                <a:solidFill>
                  <a:srgbClr val="00ACB6"/>
                </a:solidFill>
              </a:rPr>
              <a:t>padova</a:t>
            </a:r>
            <a:endParaRPr lang="it-IT" sz="2100" b="1" dirty="0">
              <a:solidFill>
                <a:srgbClr val="00AC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D49C3403-2D57-2A02-48B7-FCBE568A1B43}"/>
              </a:ext>
            </a:extLst>
          </p:cNvPr>
          <p:cNvSpPr txBox="1"/>
          <p:nvPr/>
        </p:nvSpPr>
        <p:spPr>
          <a:xfrm>
            <a:off x="384793" y="1199462"/>
            <a:ext cx="11316669" cy="4486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Sistema di comunicazione 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(network) complesso 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bidirezionale tra intestino, microbiota e cervello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La comunicazione tra intestino cervello avviene attraverso:</a:t>
            </a:r>
            <a:endParaRPr lang="it-IT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N. Vago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e </a:t>
            </a:r>
            <a:r>
              <a:rPr lang="it-IT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sistema nervoso enterico: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trasmettono stimoli nervosi al sistema limbico e alla corteccia prefrontale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Asse HPA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(ipofisi-ipotalamo-</a:t>
            </a:r>
            <a:r>
              <a:rPr lang="it-IT" sz="1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surenale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rilascia cortisolo in risposta a stress enterico</a:t>
            </a:r>
          </a:p>
          <a:p>
            <a:pPr lvl="1">
              <a:lnSpc>
                <a:spcPct val="150000"/>
              </a:lnSpc>
            </a:pPr>
            <a:endParaRPr lang="it-IT" sz="1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</a:pPr>
            <a:endParaRPr lang="it-IT" sz="1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Mediatori chimici:</a:t>
            </a:r>
            <a:endParaRPr lang="it-IT" sz="1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SCFA (acidi grassi a catena corta):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butirrato, acetato → modulano microglia, infiammazion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e 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barriera ematoencefalica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Serotonina/GABA/Dopamina: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sintetizzati da batteri influenzano </a:t>
            </a:r>
            <a:r>
              <a:rPr lang="it-IT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umore e ansia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Ghrelin</a:t>
            </a:r>
            <a:r>
              <a:rPr lang="it-IT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GLP-1, PYY, </a:t>
            </a:r>
            <a:r>
              <a:rPr lang="it-IT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CKK: 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stimolano fame, sazietà e regolazione e metabolica</a:t>
            </a:r>
            <a:endParaRPr lang="it-IT" sz="1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l">
              <a:lnSpc>
                <a:spcPct val="150000"/>
              </a:lnSpc>
            </a:pPr>
            <a:endParaRPr lang="it-IT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r">
              <a:lnSpc>
                <a:spcPct val="150000"/>
              </a:lnSpc>
            </a:pP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it-IT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Cryan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Dinan, 2012; Gupta 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et al., 2020; Longo et al., 2023</a:t>
            </a:r>
          </a:p>
        </p:txBody>
      </p:sp>
      <p:sp>
        <p:nvSpPr>
          <p:cNvPr id="8" name="Quadrato">
            <a:extLst>
              <a:ext uri="{FF2B5EF4-FFF2-40B4-BE49-F238E27FC236}">
                <a16:creationId xmlns:a16="http://schemas.microsoft.com/office/drawing/2014/main" id="{7ADDEF79-7102-F811-1FB0-354C7279A604}"/>
              </a:ext>
            </a:extLst>
          </p:cNvPr>
          <p:cNvSpPr/>
          <p:nvPr/>
        </p:nvSpPr>
        <p:spPr>
          <a:xfrm>
            <a:off x="6018" y="-12252"/>
            <a:ext cx="12196762" cy="901583"/>
          </a:xfrm>
          <a:prstGeom prst="rect">
            <a:avLst/>
          </a:prstGeom>
          <a:solidFill>
            <a:srgbClr val="A20100"/>
          </a:solidFill>
          <a:ln w="12700">
            <a:noFill/>
            <a:miter lim="400000"/>
          </a:ln>
        </p:spPr>
        <p:txBody>
          <a:bodyPr lIns="35714" tIns="35714" rIns="35714" bIns="35714" anchor="ctr"/>
          <a:lstStyle/>
          <a:p>
            <a:pPr>
              <a:defRPr sz="3600">
                <a:solidFill>
                  <a:srgbClr val="FFFFFF"/>
                </a:solidFill>
              </a:defRPr>
            </a:pPr>
            <a:endParaRPr sz="2531" dirty="0">
              <a:solidFill>
                <a:srgbClr val="FFFFFF"/>
              </a:solidFill>
            </a:endParaRPr>
          </a:p>
        </p:txBody>
      </p:sp>
      <p:pic>
        <p:nvPicPr>
          <p:cNvPr id="9" name="Immagine" descr="Immagine">
            <a:extLst>
              <a:ext uri="{FF2B5EF4-FFF2-40B4-BE49-F238E27FC236}">
                <a16:creationId xmlns:a16="http://schemas.microsoft.com/office/drawing/2014/main" id="{65F703ED-DE66-977E-51DC-31183D64E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" y="3622"/>
            <a:ext cx="3258714" cy="885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1F54619-47BE-9C28-B828-08A2D8F90A2E}"/>
              </a:ext>
            </a:extLst>
          </p:cNvPr>
          <p:cNvSpPr txBox="1"/>
          <p:nvPr/>
        </p:nvSpPr>
        <p:spPr>
          <a:xfrm>
            <a:off x="8412006" y="290674"/>
            <a:ext cx="4756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spc="-5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COS’</a:t>
            </a:r>
            <a:r>
              <a:rPr lang="it-IT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</a:t>
            </a:r>
            <a:r>
              <a:rPr lang="it-IT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spc="-5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IL GUT–BRAIN AXIS?</a:t>
            </a:r>
          </a:p>
        </p:txBody>
      </p:sp>
    </p:spTree>
    <p:extLst>
      <p:ext uri="{BB962C8B-B14F-4D97-AF65-F5344CB8AC3E}">
        <p14:creationId xmlns:p14="http://schemas.microsoft.com/office/powerpoint/2010/main" val="2807325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01792871-04EE-5E7E-7C39-1862CA501EEC}"/>
              </a:ext>
            </a:extLst>
          </p:cNvPr>
          <p:cNvSpPr txBox="1"/>
          <p:nvPr/>
        </p:nvSpPr>
        <p:spPr>
          <a:xfrm>
            <a:off x="375111" y="1431118"/>
            <a:ext cx="11458575" cy="4486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0000"/>
                </a:solidFill>
              </a:rPr>
              <a:t>Il microbiota è un vero e proprio laboratorio biochimico che produce molecole con effetti sistemici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i="0" u="none" strike="noStrike" dirty="0">
                <a:solidFill>
                  <a:srgbClr val="000000"/>
                </a:solidFill>
                <a:effectLst/>
              </a:rPr>
              <a:t>Vari ceppi microbici compongono il microbiota intestinale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0000"/>
                </a:solidFill>
              </a:rPr>
              <a:t>La sua composizione può influenzare direttamente emozioni, comportamento alimentare e processi cognitivi</a:t>
            </a:r>
          </a:p>
          <a:p>
            <a:pPr algn="l">
              <a:lnSpc>
                <a:spcPct val="150000"/>
              </a:lnSpc>
            </a:pPr>
            <a:r>
              <a:rPr lang="it-IT" sz="1600" b="1" i="0" u="none" strike="noStrike" dirty="0">
                <a:solidFill>
                  <a:srgbClr val="000000"/>
                </a:solidFill>
                <a:effectLst/>
              </a:rPr>
              <a:t>Produzione microbica di precursori neurochimici:</a:t>
            </a:r>
            <a:endParaRPr lang="it-IT" sz="1600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i="1" u="none" strike="noStrike" dirty="0">
                <a:solidFill>
                  <a:srgbClr val="000000"/>
                </a:solidFill>
                <a:effectLst/>
              </a:rPr>
              <a:t>Serotonina:</a:t>
            </a:r>
            <a:r>
              <a:rPr lang="it-IT" sz="1600" b="1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</a:rPr>
              <a:t>90% prodotta nel tratto gastrointestinale; modulata da batteri come </a:t>
            </a:r>
            <a:r>
              <a:rPr lang="it-IT" sz="1600" b="0" i="1" u="none" strike="noStrike" dirty="0">
                <a:solidFill>
                  <a:srgbClr val="000000"/>
                </a:solidFill>
                <a:effectLst/>
              </a:rPr>
              <a:t>Candida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</a:rPr>
              <a:t>, </a:t>
            </a:r>
            <a:r>
              <a:rPr lang="it-IT" sz="1600" b="0" i="1" u="none" strike="noStrike" dirty="0" err="1">
                <a:solidFill>
                  <a:srgbClr val="000000"/>
                </a:solidFill>
                <a:effectLst/>
              </a:rPr>
              <a:t>Streptococcus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</a:rPr>
              <a:t> e </a:t>
            </a:r>
            <a:r>
              <a:rPr lang="it-IT" sz="1600" b="0" i="1" u="none" strike="noStrike" dirty="0">
                <a:solidFill>
                  <a:srgbClr val="000000"/>
                </a:solidFill>
                <a:effectLst/>
              </a:rPr>
              <a:t>Escherichia </a:t>
            </a:r>
            <a:r>
              <a:rPr lang="it-IT" sz="1600" b="0" i="1" u="none" strike="noStrike" dirty="0">
                <a:solidFill>
                  <a:srgbClr val="000000"/>
                </a:solidFill>
                <a:effectLst/>
                <a:sym typeface="Wingdings" pitchFamily="2" charset="2"/>
              </a:rPr>
              <a:t> </a:t>
            </a:r>
            <a:r>
              <a:rPr lang="it-IT" sz="1600" b="1" u="none" strike="noStrike" dirty="0">
                <a:solidFill>
                  <a:srgbClr val="000000"/>
                </a:solidFill>
                <a:effectLst/>
                <a:sym typeface="Wingdings" pitchFamily="2" charset="2"/>
              </a:rPr>
              <a:t>effetti sul tono dell’umore</a:t>
            </a:r>
            <a:endParaRPr lang="it-IT" sz="1600" b="1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i="1" u="none" strike="noStrike" dirty="0">
                <a:solidFill>
                  <a:srgbClr val="000000"/>
                </a:solidFill>
                <a:effectLst/>
              </a:rPr>
              <a:t>GABA:</a:t>
            </a:r>
            <a:r>
              <a:rPr lang="it-IT" sz="1600" b="1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</a:rPr>
              <a:t>prodotto da </a:t>
            </a:r>
            <a:r>
              <a:rPr lang="it-IT" sz="1600" b="0" i="1" u="none" strike="noStrike" dirty="0">
                <a:solidFill>
                  <a:srgbClr val="000000"/>
                </a:solidFill>
                <a:effectLst/>
              </a:rPr>
              <a:t>Lactobacillus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</a:rPr>
              <a:t> e </a:t>
            </a:r>
            <a:r>
              <a:rPr lang="it-IT" sz="1600" b="0" i="1" u="none" strike="noStrike" dirty="0" err="1">
                <a:solidFill>
                  <a:srgbClr val="000000"/>
                </a:solidFill>
                <a:effectLst/>
              </a:rPr>
              <a:t>Bifidobacterium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</a:rPr>
              <a:t> → </a:t>
            </a:r>
            <a:r>
              <a:rPr lang="it-IT" sz="1600" b="1" i="0" u="none" strike="noStrike" dirty="0">
                <a:solidFill>
                  <a:srgbClr val="000000"/>
                </a:solidFill>
                <a:effectLst/>
              </a:rPr>
              <a:t>effetto ansiolitico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i="1" dirty="0">
                <a:solidFill>
                  <a:srgbClr val="000000"/>
                </a:solidFill>
              </a:rPr>
              <a:t>Dopamina e Noradrenalina: 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</a:rPr>
              <a:t>sintetizzate da ceppi probiotici 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  <a:sym typeface="Wingdings" pitchFamily="2" charset="2"/>
              </a:rPr>
              <a:t> effetti sui </a:t>
            </a:r>
            <a:r>
              <a:rPr lang="it-IT" sz="1600" b="1" i="0" u="none" strike="noStrike" dirty="0">
                <a:solidFill>
                  <a:srgbClr val="000000"/>
                </a:solidFill>
                <a:effectLst/>
                <a:sym typeface="Wingdings" pitchFamily="2" charset="2"/>
              </a:rPr>
              <a:t>meccanismi edonici e di gratificazione</a:t>
            </a:r>
            <a:endParaRPr lang="it-IT" sz="1600" b="1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i="0" u="none" strike="noStrike" dirty="0">
                <a:solidFill>
                  <a:srgbClr val="000000"/>
                </a:solidFill>
                <a:effectLst/>
              </a:rPr>
              <a:t> Ormoni intestinali chiave:</a:t>
            </a:r>
            <a:endParaRPr lang="it-IT" sz="1600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i="1" dirty="0">
                <a:solidFill>
                  <a:srgbClr val="000000"/>
                </a:solidFill>
              </a:rPr>
              <a:t>GLP-1, PYY, CCK:</a:t>
            </a:r>
            <a:r>
              <a:rPr lang="it-IT" sz="1600" b="1" dirty="0">
                <a:solidFill>
                  <a:srgbClr val="000000"/>
                </a:solidFill>
              </a:rPr>
              <a:t> </a:t>
            </a:r>
            <a:r>
              <a:rPr lang="it-IT" sz="1600" dirty="0">
                <a:solidFill>
                  <a:srgbClr val="000000"/>
                </a:solidFill>
              </a:rPr>
              <a:t>rilascio stimolato da SCFA → regolazione sazietà</a:t>
            </a:r>
            <a:endParaRPr lang="it-IT" sz="1600" dirty="0">
              <a:solidFill>
                <a:srgbClr val="000000"/>
              </a:solidFill>
              <a:latin typeface="-webkit-standard"/>
            </a:endParaRP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i="1" u="none" strike="noStrike" dirty="0" err="1">
                <a:solidFill>
                  <a:srgbClr val="000000"/>
                </a:solidFill>
                <a:effectLst/>
              </a:rPr>
              <a:t>Ghrelin</a:t>
            </a:r>
            <a:r>
              <a:rPr lang="it-IT" sz="1600" b="1" i="1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it-IT" sz="1600" b="1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</a:rPr>
              <a:t>stimola fame → influenzato da densità microbica e dieta</a:t>
            </a:r>
          </a:p>
          <a:p>
            <a:pPr lvl="1" algn="r">
              <a:lnSpc>
                <a:spcPct val="150000"/>
              </a:lnSpc>
            </a:pP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(</a:t>
            </a:r>
            <a:r>
              <a:rPr lang="it-IT" sz="16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Thaiss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et al., 2016; </a:t>
            </a:r>
            <a:r>
              <a:rPr lang="it-IT" sz="16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Simoson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et al., 2021; Longo et al., 2023)</a:t>
            </a:r>
            <a:endParaRPr lang="it-IT" sz="16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2" name="Quadrato">
            <a:extLst>
              <a:ext uri="{FF2B5EF4-FFF2-40B4-BE49-F238E27FC236}">
                <a16:creationId xmlns:a16="http://schemas.microsoft.com/office/drawing/2014/main" id="{C2FCCCC4-7458-7DF6-7196-EB4C887BB6F0}"/>
              </a:ext>
            </a:extLst>
          </p:cNvPr>
          <p:cNvSpPr/>
          <p:nvPr/>
        </p:nvSpPr>
        <p:spPr>
          <a:xfrm>
            <a:off x="6018" y="-12252"/>
            <a:ext cx="12196762" cy="901583"/>
          </a:xfrm>
          <a:prstGeom prst="rect">
            <a:avLst/>
          </a:prstGeom>
          <a:solidFill>
            <a:srgbClr val="A20100"/>
          </a:solidFill>
          <a:ln w="12700">
            <a:noFill/>
            <a:miter lim="400000"/>
          </a:ln>
        </p:spPr>
        <p:txBody>
          <a:bodyPr lIns="35714" tIns="35714" rIns="35714" bIns="35714" anchor="ctr"/>
          <a:lstStyle/>
          <a:p>
            <a:pPr>
              <a:defRPr sz="3600">
                <a:solidFill>
                  <a:srgbClr val="FFFFFF"/>
                </a:solidFill>
              </a:defRPr>
            </a:pPr>
            <a:endParaRPr sz="2531" dirty="0">
              <a:solidFill>
                <a:srgbClr val="FFFFFF"/>
              </a:solidFill>
            </a:endParaRPr>
          </a:p>
        </p:txBody>
      </p:sp>
      <p:pic>
        <p:nvPicPr>
          <p:cNvPr id="4" name="Immagine" descr="Immagine">
            <a:extLst>
              <a:ext uri="{FF2B5EF4-FFF2-40B4-BE49-F238E27FC236}">
                <a16:creationId xmlns:a16="http://schemas.microsoft.com/office/drawing/2014/main" id="{D0EB98DA-B201-AF35-510E-3168BF6B0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" y="3622"/>
            <a:ext cx="3258714" cy="885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66D35A5-18F5-CA2B-7D91-86ABD1F45E51}"/>
              </a:ext>
            </a:extLst>
          </p:cNvPr>
          <p:cNvSpPr txBox="1"/>
          <p:nvPr/>
        </p:nvSpPr>
        <p:spPr>
          <a:xfrm>
            <a:off x="6279584" y="335334"/>
            <a:ext cx="103227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it-it"/>
            </a:defPPr>
            <a:lvl1pPr>
              <a:defRPr b="1" spc="-5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dirty="0"/>
              <a:t>RUOLO DEL MICROBIOTA NEL GUT-BRAIN AXIS</a:t>
            </a:r>
          </a:p>
        </p:txBody>
      </p:sp>
    </p:spTree>
    <p:extLst>
      <p:ext uri="{BB962C8B-B14F-4D97-AF65-F5344CB8AC3E}">
        <p14:creationId xmlns:p14="http://schemas.microsoft.com/office/powerpoint/2010/main" val="2991791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9163F-889D-B72E-EABD-F774B5F52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FC96C0D6-E08D-57D0-AB54-3096CE9F78BD}"/>
              </a:ext>
            </a:extLst>
          </p:cNvPr>
          <p:cNvSpPr txBox="1"/>
          <p:nvPr/>
        </p:nvSpPr>
        <p:spPr>
          <a:xfrm>
            <a:off x="375110" y="1431118"/>
            <a:ext cx="6696537" cy="4486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b="0" i="0" u="none" strike="noStrike" dirty="0">
                <a:solidFill>
                  <a:srgbClr val="000000"/>
                </a:solidFill>
                <a:effectLst/>
              </a:rPr>
              <a:t>Il microbiota e gli ormoni intestinali non regolano solo la sazietà (REGOLAZIONE OMEOSTATICA) ma anche il piacere e la motivazione a mangiare (REGOLAZIONE EDONICA)</a:t>
            </a:r>
          </a:p>
          <a:p>
            <a:pPr>
              <a:lnSpc>
                <a:spcPct val="150000"/>
              </a:lnSpc>
            </a:pPr>
            <a:endParaRPr lang="it-IT" sz="16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Gli ormoni </a:t>
            </a:r>
            <a:r>
              <a:rPr lang="it-IT" sz="1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enteroendocrini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influenzano direttamente il sistema della </a:t>
            </a:r>
            <a:r>
              <a:rPr lang="it-IT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ricompensa dopaminergica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modulando l’attività di strutture cerebrali come lo </a:t>
            </a:r>
            <a:r>
              <a:rPr lang="it-IT" sz="16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striatum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l’</a:t>
            </a:r>
            <a:r>
              <a:rPr lang="it-IT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amigdala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e la </a:t>
            </a:r>
            <a:r>
              <a:rPr lang="it-IT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corteccia prefrontale</a:t>
            </a:r>
            <a:endParaRPr lang="it-IT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it-IT" sz="1600" b="0" i="0" u="none" strike="noStrike" dirty="0">
              <a:solidFill>
                <a:srgbClr val="000000"/>
              </a:solidFill>
              <a:effectLst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000000"/>
                </a:solidFill>
              </a:rPr>
              <a:t>GLP-1, PYY e CCK </a:t>
            </a:r>
            <a:r>
              <a:rPr lang="it-IT" sz="1600" dirty="0">
                <a:solidFill>
                  <a:srgbClr val="000000"/>
                </a:solidFill>
              </a:rPr>
              <a:t>riducono l’attività del </a:t>
            </a:r>
            <a:r>
              <a:rPr lang="it-IT" sz="1600" dirty="0" err="1">
                <a:solidFill>
                  <a:srgbClr val="000000"/>
                </a:solidFill>
              </a:rPr>
              <a:t>reward</a:t>
            </a:r>
            <a:r>
              <a:rPr lang="it-IT" sz="1600" dirty="0">
                <a:solidFill>
                  <a:srgbClr val="000000"/>
                </a:solidFill>
              </a:rPr>
              <a:t> system e la spinta motivazionale verso il cibo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i="0" u="none" strike="noStrike" dirty="0" err="1">
                <a:solidFill>
                  <a:srgbClr val="000000"/>
                </a:solidFill>
                <a:effectLst/>
              </a:rPr>
              <a:t>Ghrelin</a:t>
            </a:r>
            <a:r>
              <a:rPr lang="it-IT" sz="16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</a:rPr>
              <a:t>stimola fame e antici</a:t>
            </a:r>
            <a:r>
              <a:rPr lang="it-IT" sz="1600" dirty="0">
                <a:solidFill>
                  <a:srgbClr val="000000"/>
                </a:solidFill>
              </a:rPr>
              <a:t>pa la gratificazione associata al cibo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0" i="0" u="none" strike="noStrike" dirty="0">
                <a:solidFill>
                  <a:srgbClr val="000000"/>
                </a:solidFill>
                <a:effectLst/>
              </a:rPr>
              <a:t>Il </a:t>
            </a:r>
            <a:r>
              <a:rPr lang="it-IT" sz="1600" b="1" i="0" u="none" strike="noStrike" dirty="0">
                <a:solidFill>
                  <a:srgbClr val="000000"/>
                </a:solidFill>
                <a:effectLst/>
              </a:rPr>
              <a:t>nervo vago 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</a:rPr>
              <a:t>trasmette segnali anche al sistema limbico</a:t>
            </a:r>
          </a:p>
        </p:txBody>
      </p:sp>
      <p:sp>
        <p:nvSpPr>
          <p:cNvPr id="2" name="Quadrato">
            <a:extLst>
              <a:ext uri="{FF2B5EF4-FFF2-40B4-BE49-F238E27FC236}">
                <a16:creationId xmlns:a16="http://schemas.microsoft.com/office/drawing/2014/main" id="{45B6126D-0B01-F53C-0419-F90287EEF5F8}"/>
              </a:ext>
            </a:extLst>
          </p:cNvPr>
          <p:cNvSpPr/>
          <p:nvPr/>
        </p:nvSpPr>
        <p:spPr>
          <a:xfrm>
            <a:off x="6018" y="-12252"/>
            <a:ext cx="12196762" cy="901583"/>
          </a:xfrm>
          <a:prstGeom prst="rect">
            <a:avLst/>
          </a:prstGeom>
          <a:solidFill>
            <a:srgbClr val="A20100"/>
          </a:solidFill>
          <a:ln w="12700">
            <a:noFill/>
            <a:miter lim="400000"/>
          </a:ln>
        </p:spPr>
        <p:txBody>
          <a:bodyPr lIns="35714" tIns="35714" rIns="35714" bIns="35714" anchor="ctr"/>
          <a:lstStyle/>
          <a:p>
            <a:pPr>
              <a:defRPr sz="3600">
                <a:solidFill>
                  <a:srgbClr val="FFFFFF"/>
                </a:solidFill>
              </a:defRPr>
            </a:pPr>
            <a:endParaRPr sz="2531" dirty="0">
              <a:solidFill>
                <a:srgbClr val="FFFFFF"/>
              </a:solidFill>
            </a:endParaRPr>
          </a:p>
        </p:txBody>
      </p:sp>
      <p:pic>
        <p:nvPicPr>
          <p:cNvPr id="4" name="Immagine" descr="Immagine">
            <a:extLst>
              <a:ext uri="{FF2B5EF4-FFF2-40B4-BE49-F238E27FC236}">
                <a16:creationId xmlns:a16="http://schemas.microsoft.com/office/drawing/2014/main" id="{C559F008-D18A-64A5-F704-3D7941BE0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" y="3622"/>
            <a:ext cx="3258714" cy="885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69F1650-3EC6-A489-6714-4862B246FE9B}"/>
              </a:ext>
            </a:extLst>
          </p:cNvPr>
          <p:cNvSpPr txBox="1"/>
          <p:nvPr/>
        </p:nvSpPr>
        <p:spPr>
          <a:xfrm>
            <a:off x="6279584" y="335334"/>
            <a:ext cx="103227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it-it"/>
            </a:defPPr>
            <a:lvl1pPr>
              <a:defRPr b="1" spc="-5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it-IT" dirty="0"/>
              <a:t>GUT–BRAIN AXIS E COMPORTAMENTO ALIMENTARE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CFE4FB8-5790-809F-FFFB-38EC50D83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1647" y="1640910"/>
            <a:ext cx="4584074" cy="375315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C768D5D-C4DC-6B4D-ECB1-7CF6BC52EE3B}"/>
              </a:ext>
            </a:extLst>
          </p:cNvPr>
          <p:cNvSpPr txBox="1"/>
          <p:nvPr/>
        </p:nvSpPr>
        <p:spPr>
          <a:xfrm>
            <a:off x="7058830" y="5062319"/>
            <a:ext cx="83022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br>
              <a:rPr lang="it-IT" dirty="0">
                <a:effectLst/>
                <a:latin typeface="Arial" panose="020B0604020202020204" pitchFamily="34" charset="0"/>
              </a:rPr>
            </a:br>
            <a:endParaRPr lang="it-IT" dirty="0">
              <a:effectLst/>
              <a:latin typeface="Arial" panose="020B0604020202020204" pitchFamily="34" charset="0"/>
            </a:endParaRPr>
          </a:p>
          <a:p>
            <a:r>
              <a:rPr lang="it-IT" dirty="0">
                <a:effectLst/>
                <a:latin typeface="Arial" panose="020B0604020202020204" pitchFamily="34" charset="0"/>
              </a:rPr>
              <a:t> Schulz et al., 2022 </a:t>
            </a:r>
          </a:p>
        </p:txBody>
      </p:sp>
    </p:spTree>
    <p:extLst>
      <p:ext uri="{BB962C8B-B14F-4D97-AF65-F5344CB8AC3E}">
        <p14:creationId xmlns:p14="http://schemas.microsoft.com/office/powerpoint/2010/main" val="272085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9CFEB910-A845-61CC-4055-3DE15CBB691B}"/>
              </a:ext>
            </a:extLst>
          </p:cNvPr>
          <p:cNvSpPr txBox="1"/>
          <p:nvPr/>
        </p:nvSpPr>
        <p:spPr>
          <a:xfrm>
            <a:off x="167640" y="1108298"/>
            <a:ext cx="5321526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Pattern microbico in obesità:</a:t>
            </a:r>
            <a:endParaRPr lang="it-IT" sz="1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Aumento di </a:t>
            </a:r>
            <a:r>
              <a:rPr lang="it-IT" sz="16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Firmicutes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rispetto a </a:t>
            </a:r>
            <a:r>
              <a:rPr lang="it-IT" sz="16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Bacteroidetes</a:t>
            </a:r>
            <a:endParaRPr lang="it-IT" sz="1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Riduzione di </a:t>
            </a:r>
            <a:r>
              <a:rPr lang="it-IT" sz="16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Akkermansia</a:t>
            </a:r>
            <a:r>
              <a:rPr lang="it-IT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muciniphila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e </a:t>
            </a:r>
            <a:r>
              <a:rPr lang="it-IT" sz="16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Bifidobacteria</a:t>
            </a:r>
            <a:endParaRPr lang="it-IT" sz="16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1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Implicazioni psicologiche:</a:t>
            </a:r>
            <a:endParaRPr lang="it-IT" sz="1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Attivazione cronica HPA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aumento cortisolo → 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alterazioni dell’ippocampo e 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amigdala 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ansia/depressione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t-IT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Alterata produzione di neurotrasmettitori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→ dopamina/serotonina → </a:t>
            </a:r>
            <a:r>
              <a:rPr lang="it-IT" sz="1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reward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eating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it-IT" sz="1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emotional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eating</a:t>
            </a:r>
            <a:endParaRPr lang="it-IT" sz="1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1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Implicazioni cognitive:</a:t>
            </a:r>
            <a:endParaRPr lang="it-IT" sz="1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Neuroinfiammazione cronica (↑ </a:t>
            </a:r>
            <a:r>
              <a:rPr lang="it-IT" sz="1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citokine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pro-infiammatorie) → danni alla corteccia prefrontale → deficit esecutivi 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(della memoria di lavoro) e memoria</a:t>
            </a:r>
            <a:endParaRPr lang="it-IT" sz="1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C5565F1-3A35-6E95-CED0-3C97991D5110}"/>
              </a:ext>
            </a:extLst>
          </p:cNvPr>
          <p:cNvSpPr txBox="1"/>
          <p:nvPr/>
        </p:nvSpPr>
        <p:spPr>
          <a:xfrm>
            <a:off x="7220996" y="474011"/>
            <a:ext cx="475668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3000" b="1" i="0" u="none" strike="noStrike" dirty="0">
                <a:solidFill>
                  <a:srgbClr val="000000"/>
                </a:solidFill>
                <a:effectLst/>
              </a:rPr>
              <a:t>Disbiosi intestinale e obesità</a:t>
            </a:r>
          </a:p>
        </p:txBody>
      </p:sp>
      <p:sp>
        <p:nvSpPr>
          <p:cNvPr id="8" name="Quadrato">
            <a:extLst>
              <a:ext uri="{FF2B5EF4-FFF2-40B4-BE49-F238E27FC236}">
                <a16:creationId xmlns:a16="http://schemas.microsoft.com/office/drawing/2014/main" id="{54873BAF-0FB2-9678-DF87-EE52A74E5817}"/>
              </a:ext>
            </a:extLst>
          </p:cNvPr>
          <p:cNvSpPr/>
          <p:nvPr/>
        </p:nvSpPr>
        <p:spPr>
          <a:xfrm>
            <a:off x="6018" y="-12252"/>
            <a:ext cx="12196762" cy="901583"/>
          </a:xfrm>
          <a:prstGeom prst="rect">
            <a:avLst/>
          </a:prstGeom>
          <a:solidFill>
            <a:srgbClr val="A20100"/>
          </a:solidFill>
          <a:ln w="12700">
            <a:noFill/>
            <a:miter lim="400000"/>
          </a:ln>
        </p:spPr>
        <p:txBody>
          <a:bodyPr lIns="35714" tIns="35714" rIns="35714" bIns="35714" anchor="ctr"/>
          <a:lstStyle/>
          <a:p>
            <a:pPr>
              <a:defRPr sz="3600">
                <a:solidFill>
                  <a:srgbClr val="FFFFFF"/>
                </a:solidFill>
              </a:defRPr>
            </a:pPr>
            <a:endParaRPr sz="2531" dirty="0">
              <a:solidFill>
                <a:srgbClr val="FFFFFF"/>
              </a:solidFill>
            </a:endParaRPr>
          </a:p>
        </p:txBody>
      </p:sp>
      <p:pic>
        <p:nvPicPr>
          <p:cNvPr id="9" name="Immagine" descr="Immagine">
            <a:extLst>
              <a:ext uri="{FF2B5EF4-FFF2-40B4-BE49-F238E27FC236}">
                <a16:creationId xmlns:a16="http://schemas.microsoft.com/office/drawing/2014/main" id="{538E117C-8007-66D0-0B85-BA016734D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" y="3622"/>
            <a:ext cx="3258714" cy="885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6E43948-971B-1700-009F-8FF6F894B56F}"/>
              </a:ext>
            </a:extLst>
          </p:cNvPr>
          <p:cNvSpPr txBox="1"/>
          <p:nvPr/>
        </p:nvSpPr>
        <p:spPr>
          <a:xfrm>
            <a:off x="7733520" y="293836"/>
            <a:ext cx="80629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b="1" spc="-5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OBESITÀ  E DISBIOSI INTESTINALE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B25D60E-E4A4-9F20-C1ED-212720B555BA}"/>
              </a:ext>
            </a:extLst>
          </p:cNvPr>
          <p:cNvSpPr txBox="1"/>
          <p:nvPr/>
        </p:nvSpPr>
        <p:spPr>
          <a:xfrm>
            <a:off x="3056351" y="5771202"/>
            <a:ext cx="84871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600" i="1" dirty="0" err="1">
                <a:latin typeface="Euphemia" charset="0"/>
              </a:rPr>
              <a:t>Thaiss</a:t>
            </a:r>
            <a:r>
              <a:rPr lang="it-IT" sz="1600" i="1" dirty="0">
                <a:latin typeface="Euphemia" charset="0"/>
              </a:rPr>
              <a:t> et al., 2016; </a:t>
            </a:r>
            <a:r>
              <a:rPr lang="it-IT" sz="1600" i="1" dirty="0" err="1">
                <a:latin typeface="Euphemia" charset="0"/>
              </a:rPr>
              <a:t>Simoson</a:t>
            </a:r>
            <a:r>
              <a:rPr lang="it-IT" sz="1600" i="1" dirty="0">
                <a:latin typeface="Euphemia" charset="0"/>
              </a:rPr>
              <a:t> et al., 2021; </a:t>
            </a:r>
            <a:r>
              <a:rPr lang="en-US" sz="1600" i="1" dirty="0">
                <a:latin typeface="Euphemia" charset="0"/>
              </a:rPr>
              <a:t>Gupta et al., 2022; </a:t>
            </a:r>
            <a:r>
              <a:rPr lang="it-IT" sz="1600" i="1" dirty="0">
                <a:latin typeface="Euphemia" charset="0"/>
              </a:rPr>
              <a:t>Longo et al., 2023</a:t>
            </a:r>
            <a:endParaRPr lang="it-IT" sz="1600" dirty="0"/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4D2232A9-1EA2-960E-81C9-A3AD34A3C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4848" y="1485978"/>
            <a:ext cx="6535401" cy="406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83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A3A92BB-0B29-27BF-F713-531FC095F180}"/>
              </a:ext>
            </a:extLst>
          </p:cNvPr>
          <p:cNvSpPr txBox="1"/>
          <p:nvPr/>
        </p:nvSpPr>
        <p:spPr>
          <a:xfrm>
            <a:off x="222191" y="1141927"/>
            <a:ext cx="8929303" cy="4486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it-IT" sz="1600" dirty="0">
                <a:solidFill>
                  <a:srgbClr val="000000"/>
                </a:solidFill>
              </a:rPr>
              <a:t>Dopo sleeve </a:t>
            </a:r>
            <a:r>
              <a:rPr lang="it-IT" sz="1600" dirty="0" err="1">
                <a:solidFill>
                  <a:srgbClr val="000000"/>
                </a:solidFill>
              </a:rPr>
              <a:t>gastrectomy</a:t>
            </a:r>
            <a:r>
              <a:rPr lang="it-IT" sz="1600" dirty="0">
                <a:solidFill>
                  <a:srgbClr val="000000"/>
                </a:solidFill>
              </a:rPr>
              <a:t> e bypass gastrico (RYGB), si osserva: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0000"/>
                </a:solidFill>
              </a:rPr>
              <a:t> A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</a:rPr>
              <a:t>umento di </a:t>
            </a:r>
            <a:r>
              <a:rPr lang="it-IT" sz="1600" b="1" i="0" u="none" strike="noStrike" dirty="0">
                <a:solidFill>
                  <a:srgbClr val="000000"/>
                </a:solidFill>
                <a:effectLst/>
              </a:rPr>
              <a:t>GLP-1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</a:rPr>
              <a:t>, </a:t>
            </a:r>
            <a:r>
              <a:rPr lang="it-IT" sz="1600" b="1" i="0" u="none" strike="noStrike" dirty="0">
                <a:solidFill>
                  <a:srgbClr val="000000"/>
                </a:solidFill>
                <a:effectLst/>
              </a:rPr>
              <a:t>PYY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</a:rPr>
              <a:t> e </a:t>
            </a:r>
            <a:r>
              <a:rPr lang="it-IT" sz="1600" b="1" i="0" u="none" strike="noStrike" dirty="0">
                <a:solidFill>
                  <a:srgbClr val="000000"/>
                </a:solidFill>
                <a:effectLst/>
              </a:rPr>
              <a:t>CCK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  <a:sym typeface="Wingdings" pitchFamily="2" charset="2"/>
              </a:rPr>
              <a:t> </a:t>
            </a:r>
            <a:r>
              <a:rPr lang="it-IT" sz="1600" b="1" i="0" u="none" strike="noStrike" dirty="0">
                <a:solidFill>
                  <a:srgbClr val="000000"/>
                </a:solidFill>
                <a:effectLst/>
                <a:sym typeface="Wingdings" pitchFamily="2" charset="2"/>
              </a:rPr>
              <a:t>aumento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  <a:sym typeface="Wingdings" pitchFamily="2" charset="2"/>
              </a:rPr>
              <a:t> delle sazietà e </a:t>
            </a:r>
            <a:r>
              <a:rPr lang="it-IT" sz="1600" b="1" i="0" u="none" strike="noStrike" dirty="0">
                <a:solidFill>
                  <a:srgbClr val="000000"/>
                </a:solidFill>
                <a:effectLst/>
              </a:rPr>
              <a:t>riduzione</a:t>
            </a:r>
            <a:r>
              <a:rPr lang="it-IT" sz="1600" i="0" u="none" strike="noStrike" dirty="0">
                <a:solidFill>
                  <a:srgbClr val="000000"/>
                </a:solidFill>
                <a:effectLst/>
              </a:rPr>
              <a:t> dell’attivazione del sistema della gratificazione dopaminergica</a:t>
            </a:r>
            <a:endParaRPr lang="it-IT" sz="1600" dirty="0">
              <a:solidFill>
                <a:srgbClr val="000000"/>
              </a:solidFill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1600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0" i="0" u="none" strike="noStrike" dirty="0">
                <a:solidFill>
                  <a:srgbClr val="000000"/>
                </a:solidFill>
                <a:effectLst/>
              </a:rPr>
              <a:t>Diminuisce la </a:t>
            </a:r>
            <a:r>
              <a:rPr lang="it-IT" sz="1600" b="1" dirty="0">
                <a:solidFill>
                  <a:srgbClr val="000000"/>
                </a:solidFill>
              </a:rPr>
              <a:t>G</a:t>
            </a:r>
            <a:r>
              <a:rPr lang="it-IT" sz="1600" b="1" i="0" u="none" strike="noStrike" dirty="0">
                <a:solidFill>
                  <a:srgbClr val="000000"/>
                </a:solidFill>
                <a:effectLst/>
              </a:rPr>
              <a:t>relina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</a:rPr>
              <a:t>, contribuendo a una minore ricerca di cibo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1600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Aumentano di batteri benefici come </a:t>
            </a:r>
            <a:r>
              <a:rPr lang="it-IT" sz="1600" b="1" i="0" u="none" strike="noStrike" dirty="0" err="1">
                <a:solidFill>
                  <a:srgbClr val="000000"/>
                </a:solidFill>
                <a:effectLst/>
              </a:rPr>
              <a:t>Akkermansia</a:t>
            </a:r>
            <a:r>
              <a:rPr lang="it-IT" sz="16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sz="1600" b="1" i="0" u="none" strike="noStrike" dirty="0" err="1">
                <a:solidFill>
                  <a:srgbClr val="000000"/>
                </a:solidFill>
                <a:effectLst/>
              </a:rPr>
              <a:t>muciniphila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e una riduzione di produttori di endotossine (es. LPS) 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-webkit-standard"/>
                <a:sym typeface="Wingdings" pitchFamily="2" charset="2"/>
              </a:rPr>
              <a:t> </a:t>
            </a:r>
            <a:r>
              <a:rPr lang="it-IT" sz="1600" b="1" i="0" u="none" strike="noStrike" dirty="0">
                <a:solidFill>
                  <a:srgbClr val="000000"/>
                </a:solidFill>
                <a:effectLst/>
              </a:rPr>
              <a:t>riduzione dell’infiammazione sistemica e </a:t>
            </a:r>
            <a:r>
              <a:rPr lang="it-IT" sz="1600" b="1" i="0" u="none" strike="noStrike" dirty="0" err="1">
                <a:solidFill>
                  <a:srgbClr val="000000"/>
                </a:solidFill>
                <a:effectLst/>
              </a:rPr>
              <a:t>neuroinfiammatoria</a:t>
            </a:r>
            <a:r>
              <a:rPr lang="it-IT" sz="16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(effetti benefici sull’umore e sulla cognizione)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1600" dirty="0">
              <a:solidFill>
                <a:srgbClr val="000000"/>
              </a:solidFill>
              <a:latin typeface="-webkit-standard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0000"/>
                </a:solidFill>
                <a:latin typeface="-webkit-standard"/>
              </a:rPr>
              <a:t> L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a diversificazione del microbiota favoriscono la produzione di </a:t>
            </a:r>
            <a:r>
              <a:rPr lang="it-IT" sz="1600" b="1" i="0" u="none" strike="noStrike" dirty="0">
                <a:solidFill>
                  <a:srgbClr val="000000"/>
                </a:solidFill>
                <a:effectLst/>
              </a:rPr>
              <a:t>serotonina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 </a:t>
            </a:r>
            <a:r>
              <a:rPr lang="it-IT" sz="1600" b="1" i="0" u="none" strike="noStrike" dirty="0">
                <a:solidFill>
                  <a:srgbClr val="000000"/>
                </a:solidFill>
                <a:effectLst/>
              </a:rPr>
              <a:t>GABA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e </a:t>
            </a:r>
            <a:r>
              <a:rPr lang="it-IT" sz="1600" b="1" i="0" u="none" strike="noStrike" dirty="0">
                <a:solidFill>
                  <a:srgbClr val="000000"/>
                </a:solidFill>
                <a:effectLst/>
              </a:rPr>
              <a:t>dopamina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 modulando positivamente </a:t>
            </a:r>
            <a:r>
              <a:rPr lang="it-IT" sz="1600" b="1" i="0" u="none" strike="noStrike" dirty="0">
                <a:solidFill>
                  <a:srgbClr val="000000"/>
                </a:solidFill>
                <a:effectLst/>
              </a:rPr>
              <a:t>ansia, depressione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e </a:t>
            </a:r>
            <a:r>
              <a:rPr lang="it-IT" sz="1600" b="1" i="0" u="none" strike="noStrike" dirty="0">
                <a:solidFill>
                  <a:srgbClr val="000000"/>
                </a:solidFill>
                <a:effectLst/>
              </a:rPr>
              <a:t>funzioni cognitive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</a:t>
            </a:r>
            <a:endParaRPr lang="it-IT" sz="16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Quadrato">
            <a:extLst>
              <a:ext uri="{FF2B5EF4-FFF2-40B4-BE49-F238E27FC236}">
                <a16:creationId xmlns:a16="http://schemas.microsoft.com/office/drawing/2014/main" id="{B2758163-56CB-973E-B4A3-2BE00C02D2FC}"/>
              </a:ext>
            </a:extLst>
          </p:cNvPr>
          <p:cNvSpPr/>
          <p:nvPr/>
        </p:nvSpPr>
        <p:spPr>
          <a:xfrm>
            <a:off x="6018" y="-12252"/>
            <a:ext cx="12196762" cy="901583"/>
          </a:xfrm>
          <a:prstGeom prst="rect">
            <a:avLst/>
          </a:prstGeom>
          <a:solidFill>
            <a:srgbClr val="A20100"/>
          </a:solidFill>
          <a:ln w="12700">
            <a:noFill/>
            <a:miter lim="400000"/>
          </a:ln>
        </p:spPr>
        <p:txBody>
          <a:bodyPr lIns="35714" tIns="35714" rIns="35714" bIns="35714" anchor="ctr"/>
          <a:lstStyle/>
          <a:p>
            <a:pPr>
              <a:defRPr sz="3600">
                <a:solidFill>
                  <a:srgbClr val="FFFFFF"/>
                </a:solidFill>
              </a:defRPr>
            </a:pPr>
            <a:endParaRPr sz="2531" dirty="0">
              <a:solidFill>
                <a:srgbClr val="FFFFFF"/>
              </a:solidFill>
            </a:endParaRPr>
          </a:p>
        </p:txBody>
      </p:sp>
      <p:pic>
        <p:nvPicPr>
          <p:cNvPr id="6" name="Immagine" descr="Immagine">
            <a:extLst>
              <a:ext uri="{FF2B5EF4-FFF2-40B4-BE49-F238E27FC236}">
                <a16:creationId xmlns:a16="http://schemas.microsoft.com/office/drawing/2014/main" id="{09B0F2BC-0A53-A842-25D7-A264FE341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" y="3622"/>
            <a:ext cx="3258714" cy="885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27C15C3-745D-2B13-3863-3C65DAC15ACA}"/>
              </a:ext>
            </a:extLst>
          </p:cNvPr>
          <p:cNvSpPr txBox="1"/>
          <p:nvPr/>
        </p:nvSpPr>
        <p:spPr>
          <a:xfrm>
            <a:off x="4896740" y="292135"/>
            <a:ext cx="7650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spc="-5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EFFETTI DELLA CHIRURGIA BARIATRICA SULL'ASSE GUT–BRAIN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1D30E77-D480-3335-70E5-494F9559D5A8}"/>
              </a:ext>
            </a:extLst>
          </p:cNvPr>
          <p:cNvSpPr txBox="1"/>
          <p:nvPr/>
        </p:nvSpPr>
        <p:spPr>
          <a:xfrm>
            <a:off x="4452363" y="5764828"/>
            <a:ext cx="77339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van Galen et al., 2021; </a:t>
            </a:r>
            <a:r>
              <a:rPr lang="it-IT" dirty="0" err="1"/>
              <a:t>Custers</a:t>
            </a:r>
            <a:r>
              <a:rPr lang="it-IT" dirty="0"/>
              <a:t> et al., 2023; Longo et al., 2023</a:t>
            </a:r>
          </a:p>
        </p:txBody>
      </p:sp>
    </p:spTree>
    <p:extLst>
      <p:ext uri="{BB962C8B-B14F-4D97-AF65-F5344CB8AC3E}">
        <p14:creationId xmlns:p14="http://schemas.microsoft.com/office/powerpoint/2010/main" val="38984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ato">
            <a:extLst>
              <a:ext uri="{FF2B5EF4-FFF2-40B4-BE49-F238E27FC236}">
                <a16:creationId xmlns:a16="http://schemas.microsoft.com/office/drawing/2014/main" id="{E12BC801-9EF7-B12C-FA39-390EFE8417EA}"/>
              </a:ext>
            </a:extLst>
          </p:cNvPr>
          <p:cNvSpPr/>
          <p:nvPr/>
        </p:nvSpPr>
        <p:spPr>
          <a:xfrm>
            <a:off x="6018" y="-12252"/>
            <a:ext cx="12196762" cy="901583"/>
          </a:xfrm>
          <a:prstGeom prst="rect">
            <a:avLst/>
          </a:prstGeom>
          <a:solidFill>
            <a:srgbClr val="A20100"/>
          </a:solidFill>
          <a:ln w="12700">
            <a:noFill/>
            <a:miter lim="400000"/>
          </a:ln>
        </p:spPr>
        <p:txBody>
          <a:bodyPr lIns="35714" tIns="35714" rIns="35714" bIns="35714" anchor="ctr"/>
          <a:lstStyle/>
          <a:p>
            <a:pPr>
              <a:defRPr sz="3600">
                <a:solidFill>
                  <a:srgbClr val="FFFFFF"/>
                </a:solidFill>
              </a:defRPr>
            </a:pPr>
            <a:endParaRPr sz="2531" dirty="0">
              <a:solidFill>
                <a:srgbClr val="FFFFFF"/>
              </a:solidFill>
            </a:endParaRPr>
          </a:p>
        </p:txBody>
      </p:sp>
      <p:pic>
        <p:nvPicPr>
          <p:cNvPr id="3" name="Immagine" descr="Immagine">
            <a:extLst>
              <a:ext uri="{FF2B5EF4-FFF2-40B4-BE49-F238E27FC236}">
                <a16:creationId xmlns:a16="http://schemas.microsoft.com/office/drawing/2014/main" id="{8AA3EEFB-BD49-9138-71D4-462C60CE3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" y="3622"/>
            <a:ext cx="3258714" cy="885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E26EF6D-DBC2-DB36-8397-B0D7EEFE5511}"/>
              </a:ext>
            </a:extLst>
          </p:cNvPr>
          <p:cNvSpPr txBox="1"/>
          <p:nvPr/>
        </p:nvSpPr>
        <p:spPr>
          <a:xfrm>
            <a:off x="4258101" y="292135"/>
            <a:ext cx="82892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spc="-5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EFFETTI DELLA CHIRURGIA BARIATRICA SULL'ASSE GUT–BRAIN AXIS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3E478D-A474-4ACA-41E3-EDB1494D74F4}"/>
              </a:ext>
            </a:extLst>
          </p:cNvPr>
          <p:cNvSpPr txBox="1"/>
          <p:nvPr/>
        </p:nvSpPr>
        <p:spPr>
          <a:xfrm>
            <a:off x="222191" y="1141927"/>
            <a:ext cx="5969603" cy="3747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chirurgia riduce la risposta dopaminergica agli stimoli alimentari, ma </a:t>
            </a:r>
            <a:r>
              <a:rPr lang="it-IT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 elimina la vulnerabilità al </a:t>
            </a:r>
            <a:r>
              <a:rPr lang="it-IT" sz="1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reward</a:t>
            </a:r>
            <a:endParaRPr lang="it-IT" sz="1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pazienti predisposti, il “vuoto” lasciato dal cibo viene riempito da altri stimoli</a:t>
            </a: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Alcuni studi mostrano un 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aumento del 2–3 volte del rischio di disturbo da uso di alcol (AUD)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 nei 2 anni successivi a un bypass gastrico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I pazienti con 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tratti impulsivi, scarsa regolazione affettiva o bassa soddisfazione dell’immagine corporea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 sono i più vulnerabili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3358214-19C7-C1C5-2945-73A5064C8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699" y="1079862"/>
            <a:ext cx="3944928" cy="493340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0908883-89BF-BDA8-CE57-D64305040359}"/>
              </a:ext>
            </a:extLst>
          </p:cNvPr>
          <p:cNvSpPr txBox="1"/>
          <p:nvPr/>
        </p:nvSpPr>
        <p:spPr>
          <a:xfrm>
            <a:off x="4800600" y="5531407"/>
            <a:ext cx="6274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Brown et al., 2021</a:t>
            </a:r>
          </a:p>
        </p:txBody>
      </p:sp>
    </p:spTree>
    <p:extLst>
      <p:ext uri="{BB962C8B-B14F-4D97-AF65-F5344CB8AC3E}">
        <p14:creationId xmlns:p14="http://schemas.microsoft.com/office/powerpoint/2010/main" val="3227932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9380</TotalTime>
  <Words>1032</Words>
  <Application>Microsoft Macintosh PowerPoint</Application>
  <PresentationFormat>Widescreen</PresentationFormat>
  <Paragraphs>89</Paragraphs>
  <Slides>8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-webkit-standard</vt:lpstr>
      <vt:lpstr>Arial</vt:lpstr>
      <vt:lpstr>Calibri</vt:lpstr>
      <vt:lpstr>Euphemia</vt:lpstr>
      <vt:lpstr>Wingdings</vt:lpstr>
      <vt:lpstr>RetrospectVTI</vt:lpstr>
      <vt:lpstr>GUT–BRAIN AXIS Implicazioni per Alimentazione, Umore, Cognizione e Chirurgia Bariatrica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Schiff Sami</cp:lastModifiedBy>
  <cp:revision>28</cp:revision>
  <dcterms:created xsi:type="dcterms:W3CDTF">2022-02-27T17:36:31Z</dcterms:created>
  <dcterms:modified xsi:type="dcterms:W3CDTF">2025-05-12T10:27:04Z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